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4" r:id="rId5"/>
    <p:sldId id="293" r:id="rId6"/>
    <p:sldId id="295" r:id="rId7"/>
    <p:sldId id="266" r:id="rId8"/>
    <p:sldId id="267" r:id="rId9"/>
    <p:sldId id="28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08.</a:t>
            </a:r>
            <a:r>
              <a:rPr lang="ko-KR" altLang="en-US" dirty="0"/>
              <a:t> </a:t>
            </a:r>
            <a:r>
              <a:rPr lang="en-US" altLang="ko-KR" dirty="0"/>
              <a:t>Normal Mapping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NormalMap</a:t>
            </a:r>
            <a:r>
              <a:rPr lang="ko-KR" altLang="en-US" dirty="0"/>
              <a:t>의 필요성을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Normal Map</a:t>
            </a:r>
            <a:r>
              <a:rPr lang="ko-KR" altLang="en-US" dirty="0"/>
              <a:t> </a:t>
            </a:r>
            <a:r>
              <a:rPr lang="en-US" altLang="ko-KR" dirty="0"/>
              <a:t>Texture </a:t>
            </a:r>
            <a:r>
              <a:rPr lang="ko-KR" altLang="en-US" dirty="0"/>
              <a:t>와 접선공간</a:t>
            </a:r>
            <a:r>
              <a:rPr lang="en-US" altLang="ko-KR" dirty="0"/>
              <a:t>(Tangent Space)</a:t>
            </a:r>
            <a:r>
              <a:rPr lang="ko-KR" altLang="en-US" dirty="0"/>
              <a:t> 를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기저벡터</a:t>
            </a:r>
            <a:r>
              <a:rPr lang="en-US" altLang="ko-KR" dirty="0"/>
              <a:t>(</a:t>
            </a:r>
            <a:r>
              <a:rPr lang="ko-KR" altLang="en-US" dirty="0" err="1"/>
              <a:t>축벡터</a:t>
            </a:r>
            <a:r>
              <a:rPr lang="en-US" altLang="ko-KR" dirty="0"/>
              <a:t>)</a:t>
            </a:r>
            <a:r>
              <a:rPr lang="ko-KR" altLang="en-US" dirty="0"/>
              <a:t>를 사용한 변환을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r>
              <a:rPr lang="en-US" altLang="ko-KR" dirty="0"/>
              <a:t>4. Vertex Format </a:t>
            </a:r>
            <a:r>
              <a:rPr lang="ko-KR" altLang="en-US" dirty="0"/>
              <a:t>을 </a:t>
            </a:r>
            <a:r>
              <a:rPr lang="en-US" altLang="ko-KR" dirty="0"/>
              <a:t>3D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텍스처좌표</a:t>
            </a:r>
            <a:r>
              <a:rPr lang="en-US" altLang="ko-KR" dirty="0"/>
              <a:t>,TBN</a:t>
            </a:r>
            <a:r>
              <a:rPr lang="ko-KR" altLang="en-US" dirty="0"/>
              <a:t>벡터 로 구성하고 각 </a:t>
            </a:r>
            <a:r>
              <a:rPr lang="en-US" altLang="ko-KR" dirty="0"/>
              <a:t>Vertex</a:t>
            </a:r>
            <a:r>
              <a:rPr lang="ko-KR" altLang="en-US" dirty="0"/>
              <a:t> 데이터를 손코딩으로 입력합니다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NormalMap</a:t>
            </a:r>
            <a:r>
              <a:rPr lang="ko-KR" altLang="en-US" dirty="0"/>
              <a:t> 에서 샘플링한 </a:t>
            </a:r>
            <a:r>
              <a:rPr lang="en-US" altLang="ko-KR" dirty="0"/>
              <a:t>Normal</a:t>
            </a:r>
            <a:r>
              <a:rPr lang="ko-KR" altLang="en-US" dirty="0"/>
              <a:t>을 기저벡터</a:t>
            </a:r>
            <a:r>
              <a:rPr lang="en-US" altLang="ko-KR" dirty="0"/>
              <a:t>(TBN) </a:t>
            </a:r>
            <a:r>
              <a:rPr lang="ko-KR" altLang="en-US" dirty="0"/>
              <a:t>를 활용한 변환으로 </a:t>
            </a:r>
            <a:r>
              <a:rPr lang="ko-KR" altLang="en-US" dirty="0" err="1"/>
              <a:t>라이팅</a:t>
            </a:r>
            <a:r>
              <a:rPr lang="ko-KR" altLang="en-US" dirty="0"/>
              <a:t> 처리합니다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 startAt="3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C6696-151F-28B1-7125-793529DB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 Polygon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D65F5-43AB-4423-0FD3-5F3211022445}"/>
              </a:ext>
            </a:extLst>
          </p:cNvPr>
          <p:cNvSpPr txBox="1"/>
          <p:nvPr/>
        </p:nvSpPr>
        <p:spPr>
          <a:xfrm>
            <a:off x="283479" y="1530853"/>
            <a:ext cx="1162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HighPolygon</a:t>
            </a:r>
            <a:r>
              <a:rPr lang="ko-KR" altLang="en-US" dirty="0"/>
              <a:t>이 의미 </a:t>
            </a:r>
            <a:r>
              <a:rPr lang="ko-KR" altLang="en-US" dirty="0" err="1"/>
              <a:t>하는것은</a:t>
            </a:r>
            <a:r>
              <a:rPr lang="en-US" altLang="ko-KR" dirty="0"/>
              <a:t>?  </a:t>
            </a:r>
            <a:r>
              <a:rPr lang="ko-KR" altLang="en-US" dirty="0"/>
              <a:t>삼각형 수가 늘어날수록 </a:t>
            </a:r>
            <a:r>
              <a:rPr lang="en-US" altLang="ko-KR" dirty="0"/>
              <a:t>Vertex </a:t>
            </a:r>
            <a:r>
              <a:rPr lang="ko-KR" altLang="en-US" dirty="0"/>
              <a:t>와 </a:t>
            </a:r>
            <a:r>
              <a:rPr lang="en-US" altLang="ko-KR" dirty="0"/>
              <a:t>Pixel Shader</a:t>
            </a:r>
            <a:r>
              <a:rPr lang="ko-KR" altLang="en-US" dirty="0"/>
              <a:t>의 실행 횟수도 늘어난다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삼각형을 줄이면 </a:t>
            </a:r>
            <a:r>
              <a:rPr lang="en-US" altLang="ko-KR" dirty="0"/>
              <a:t>Vertex </a:t>
            </a:r>
            <a:r>
              <a:rPr lang="en-US" altLang="ko-KR" dirty="0" err="1"/>
              <a:t>Nomal</a:t>
            </a:r>
            <a:r>
              <a:rPr lang="ko-KR" altLang="en-US" dirty="0"/>
              <a:t>이 줄어들어</a:t>
            </a:r>
            <a:r>
              <a:rPr lang="en-US" altLang="ko-KR" dirty="0"/>
              <a:t> </a:t>
            </a:r>
            <a:r>
              <a:rPr lang="ko-KR" altLang="en-US" dirty="0"/>
              <a:t>음영의 디테일이 사라진다</a:t>
            </a:r>
            <a:r>
              <a:rPr lang="en-US" altLang="ko-KR" dirty="0"/>
              <a:t>.. </a:t>
            </a:r>
            <a:r>
              <a:rPr lang="ko-KR" altLang="en-US" dirty="0"/>
              <a:t>빛의 </a:t>
            </a:r>
            <a:r>
              <a:rPr lang="ko-KR" altLang="en-US" dirty="0" err="1"/>
              <a:t>입사량은</a:t>
            </a:r>
            <a:r>
              <a:rPr lang="ko-KR" altLang="en-US" dirty="0"/>
              <a:t> 최종 </a:t>
            </a:r>
            <a:r>
              <a:rPr lang="en-US" altLang="ko-KR" dirty="0"/>
              <a:t>N dot L</a:t>
            </a:r>
            <a:r>
              <a:rPr lang="ko-KR" altLang="en-US" dirty="0"/>
              <a:t>에 의해 계산되므로  텍스처의 </a:t>
            </a:r>
            <a:r>
              <a:rPr lang="en-US" altLang="ko-KR" dirty="0"/>
              <a:t>Normal</a:t>
            </a:r>
            <a:r>
              <a:rPr lang="ko-KR" altLang="en-US" dirty="0"/>
              <a:t>을 </a:t>
            </a:r>
            <a:r>
              <a:rPr lang="ko-KR" altLang="en-US" dirty="0" err="1"/>
              <a:t>샘플링하면</a:t>
            </a:r>
            <a:r>
              <a:rPr lang="ko-KR" altLang="en-US" dirty="0"/>
              <a:t> </a:t>
            </a:r>
            <a:r>
              <a:rPr lang="en-US" altLang="ko-KR" dirty="0"/>
              <a:t>Low Poly</a:t>
            </a:r>
            <a:r>
              <a:rPr lang="ko-KR" altLang="en-US" dirty="0"/>
              <a:t> 를</a:t>
            </a:r>
            <a:r>
              <a:rPr lang="en-US" altLang="ko-KR" dirty="0"/>
              <a:t> </a:t>
            </a:r>
            <a:r>
              <a:rPr lang="ko-KR" altLang="en-US" dirty="0"/>
              <a:t>유지한채 </a:t>
            </a:r>
            <a:r>
              <a:rPr lang="ko-KR" altLang="en-US" dirty="0" err="1"/>
              <a:t>입사량은</a:t>
            </a:r>
            <a:r>
              <a:rPr lang="ko-KR" altLang="en-US" dirty="0"/>
              <a:t> 다르게 디테일이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사람 근육의 힘줄 </a:t>
            </a:r>
            <a:r>
              <a:rPr lang="en-US" altLang="ko-KR" dirty="0"/>
              <a:t>, </a:t>
            </a:r>
            <a:r>
              <a:rPr lang="ko-KR" altLang="en-US" dirty="0"/>
              <a:t>돌 이나 나무의 세부 쪼개짐 등등</a:t>
            </a:r>
          </a:p>
        </p:txBody>
      </p:sp>
      <p:pic>
        <p:nvPicPr>
          <p:cNvPr id="1036" name="Picture 12" descr="Adding Normal Map to a Leupold Mk4 CQ/T model">
            <a:extLst>
              <a:ext uri="{FF2B5EF4-FFF2-40B4-BE49-F238E27FC236}">
                <a16:creationId xmlns:a16="http://schemas.microsoft.com/office/drawing/2014/main" id="{40D7B6E5-FF7D-D55A-B44E-34E23A60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9" y="2806827"/>
            <a:ext cx="8080188" cy="30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라인, 도표, 그림이(가) 표시된 사진&#10;&#10;자동 생성된 설명">
            <a:extLst>
              <a:ext uri="{FF2B5EF4-FFF2-40B4-BE49-F238E27FC236}">
                <a16:creationId xmlns:a16="http://schemas.microsoft.com/office/drawing/2014/main" id="{481F4FC0-E165-4BC2-EA25-810FF43A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66" y="3209508"/>
            <a:ext cx="2646829" cy="2060745"/>
          </a:xfrm>
          <a:prstGeom prst="rect">
            <a:avLst/>
          </a:prstGeom>
        </p:spPr>
      </p:pic>
      <p:pic>
        <p:nvPicPr>
          <p:cNvPr id="6" name="Picture 2" descr="Surfaces displaying per-surface normal and per-fragment normals for normal mapping in OpenGL">
            <a:extLst>
              <a:ext uri="{FF2B5EF4-FFF2-40B4-BE49-F238E27FC236}">
                <a16:creationId xmlns:a16="http://schemas.microsoft.com/office/drawing/2014/main" id="{422C20F0-C5F1-730C-2546-2D5B18BE4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41927"/>
          <a:stretch/>
        </p:blipFill>
        <p:spPr bwMode="auto">
          <a:xfrm>
            <a:off x="3444629" y="5676900"/>
            <a:ext cx="2407427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urfaces displaying per-surface normal and per-fragment normals for normal mapping in OpenGL">
            <a:extLst>
              <a:ext uri="{FF2B5EF4-FFF2-40B4-BE49-F238E27FC236}">
                <a16:creationId xmlns:a16="http://schemas.microsoft.com/office/drawing/2014/main" id="{E5850690-A6FE-116D-8D0A-FA3FDE292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1"/>
          <a:stretch/>
        </p:blipFill>
        <p:spPr bwMode="auto">
          <a:xfrm>
            <a:off x="5916102" y="5676900"/>
            <a:ext cx="251161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십이각형 7">
            <a:extLst>
              <a:ext uri="{FF2B5EF4-FFF2-40B4-BE49-F238E27FC236}">
                <a16:creationId xmlns:a16="http://schemas.microsoft.com/office/drawing/2014/main" id="{F8B0FC8F-C41E-5688-1D7C-FCBCD0CF8922}"/>
              </a:ext>
            </a:extLst>
          </p:cNvPr>
          <p:cNvSpPr/>
          <p:nvPr/>
        </p:nvSpPr>
        <p:spPr>
          <a:xfrm>
            <a:off x="6229716" y="4653432"/>
            <a:ext cx="884321" cy="762297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913B01B-994B-9515-37B5-95A17095C59E}"/>
              </a:ext>
            </a:extLst>
          </p:cNvPr>
          <p:cNvSpPr/>
          <p:nvPr/>
        </p:nvSpPr>
        <p:spPr>
          <a:xfrm>
            <a:off x="622705" y="4576169"/>
            <a:ext cx="767380" cy="694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5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87F27-0FD0-34B7-A7AC-DE345E32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 Texture</a:t>
            </a:r>
            <a:endParaRPr lang="ko-KR" altLang="en-US" dirty="0"/>
          </a:p>
        </p:txBody>
      </p:sp>
      <p:pic>
        <p:nvPicPr>
          <p:cNvPr id="4" name="그림 3" descr="블루, 패턴, 다채로움, 일렉트릭 블루이(가) 표시된 사진&#10;&#10;자동 생성된 설명">
            <a:extLst>
              <a:ext uri="{FF2B5EF4-FFF2-40B4-BE49-F238E27FC236}">
                <a16:creationId xmlns:a16="http://schemas.microsoft.com/office/drawing/2014/main" id="{C23CC29C-321E-71CD-2FE4-C75DCDB01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60" y="3703447"/>
            <a:ext cx="3058371" cy="305837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1BFF671-1B28-BB84-97C7-C04DDC6D485B}"/>
              </a:ext>
            </a:extLst>
          </p:cNvPr>
          <p:cNvCxnSpPr>
            <a:cxnSpLocks/>
          </p:cNvCxnSpPr>
          <p:nvPr/>
        </p:nvCxnSpPr>
        <p:spPr>
          <a:xfrm flipV="1">
            <a:off x="3116811" y="5073282"/>
            <a:ext cx="0" cy="483069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AA5C5FE-46BD-8ACE-63CD-0FC9F401CBF3}"/>
              </a:ext>
            </a:extLst>
          </p:cNvPr>
          <p:cNvCxnSpPr>
            <a:cxnSpLocks/>
          </p:cNvCxnSpPr>
          <p:nvPr/>
        </p:nvCxnSpPr>
        <p:spPr>
          <a:xfrm flipV="1">
            <a:off x="3234042" y="4932352"/>
            <a:ext cx="0" cy="480148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1BEE841-A569-8338-CDBD-3EC072649648}"/>
              </a:ext>
            </a:extLst>
          </p:cNvPr>
          <p:cNvCxnSpPr>
            <a:cxnSpLocks/>
          </p:cNvCxnSpPr>
          <p:nvPr/>
        </p:nvCxnSpPr>
        <p:spPr>
          <a:xfrm flipV="1">
            <a:off x="3339406" y="4771402"/>
            <a:ext cx="0" cy="461231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AB945E-EBB0-34EA-15A5-30DE72185F87}"/>
              </a:ext>
            </a:extLst>
          </p:cNvPr>
          <p:cNvSpPr txBox="1"/>
          <p:nvPr/>
        </p:nvSpPr>
        <p:spPr>
          <a:xfrm>
            <a:off x="1455810" y="3652084"/>
            <a:ext cx="10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</a:rPr>
              <a:t>Color.Blue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D6F68-86AC-3D08-B86A-BE709442386D}"/>
              </a:ext>
            </a:extLst>
          </p:cNvPr>
          <p:cNvSpPr txBox="1"/>
          <p:nvPr/>
        </p:nvSpPr>
        <p:spPr>
          <a:xfrm>
            <a:off x="3339406" y="5128119"/>
            <a:ext cx="99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Color.Red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98C03-59EF-CCAD-87F9-C2B9086DB2B1}"/>
              </a:ext>
            </a:extLst>
          </p:cNvPr>
          <p:cNvSpPr txBox="1"/>
          <p:nvPr/>
        </p:nvSpPr>
        <p:spPr>
          <a:xfrm>
            <a:off x="534923" y="6112939"/>
            <a:ext cx="117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Color.Green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A3C11-357A-85DE-0A27-7D2CFD81774C}"/>
              </a:ext>
            </a:extLst>
          </p:cNvPr>
          <p:cNvSpPr txBox="1"/>
          <p:nvPr/>
        </p:nvSpPr>
        <p:spPr>
          <a:xfrm>
            <a:off x="1058441" y="1564199"/>
            <a:ext cx="849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표면에서의 샘플링 할 법선</a:t>
            </a:r>
            <a:r>
              <a:rPr lang="en-US" altLang="ko-KR" dirty="0"/>
              <a:t>(Normal) </a:t>
            </a:r>
            <a:r>
              <a:rPr lang="ko-KR" altLang="en-US" dirty="0"/>
              <a:t>벡터를 텍스처에 </a:t>
            </a:r>
            <a:r>
              <a:rPr lang="en-US" altLang="ko-KR" dirty="0"/>
              <a:t>RGB</a:t>
            </a:r>
            <a:r>
              <a:rPr lang="ko-KR" altLang="en-US" dirty="0"/>
              <a:t>값으로 저장한다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 </a:t>
            </a:r>
            <a:r>
              <a:rPr lang="en-US" altLang="ko-KR" dirty="0" err="1"/>
              <a:t>xyz</a:t>
            </a:r>
            <a:r>
              <a:rPr lang="en-US" altLang="ko-KR" dirty="0"/>
              <a:t> (-1.0~1.0, -1.0~1.0, -1.0~1.0)</a:t>
            </a:r>
            <a:r>
              <a:rPr lang="ko-KR" altLang="en-US" dirty="0"/>
              <a:t>  </a:t>
            </a:r>
            <a:r>
              <a:rPr lang="en-US" altLang="ko-KR" dirty="0"/>
              <a:t>&lt;-&gt; RGB(0.0~1.0, 0.0~1.0, 0.0~1.0)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B47DA-BC1C-5EF0-55DE-9A80F8A3B86B}"/>
              </a:ext>
            </a:extLst>
          </p:cNvPr>
          <p:cNvSpPr txBox="1"/>
          <p:nvPr/>
        </p:nvSpPr>
        <p:spPr>
          <a:xfrm>
            <a:off x="4593780" y="3626362"/>
            <a:ext cx="242732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100" dirty="0"/>
              <a:t>float3 EncodeNormal( float3 N )</a:t>
            </a:r>
            <a:br>
              <a:rPr lang="pt-BR" altLang="ko-KR" sz="1100" dirty="0"/>
            </a:br>
            <a:r>
              <a:rPr lang="pt-BR" altLang="ko-KR" sz="1100" dirty="0"/>
              <a:t>{</a:t>
            </a:r>
            <a:br>
              <a:rPr lang="pt-BR" altLang="ko-KR" sz="1100" dirty="0"/>
            </a:br>
            <a:r>
              <a:rPr lang="pt-BR" altLang="ko-KR" sz="1100" dirty="0"/>
              <a:t>    return N * 0.5 + 0.5;</a:t>
            </a:r>
            <a:br>
              <a:rPr lang="pt-BR" altLang="ko-KR" sz="1100" dirty="0"/>
            </a:br>
            <a:br>
              <a:rPr lang="pt-BR" altLang="ko-KR" sz="1100" dirty="0"/>
            </a:br>
            <a:r>
              <a:rPr lang="pt-BR" altLang="ko-KR" sz="1100" dirty="0"/>
              <a:t>}</a:t>
            </a:r>
          </a:p>
          <a:p>
            <a:br>
              <a:rPr lang="pt-BR" altLang="ko-KR" sz="1100" dirty="0"/>
            </a:br>
            <a:r>
              <a:rPr lang="pt-BR" altLang="ko-KR" sz="1100" dirty="0"/>
              <a:t>float3 DecodeNormal( float3 N )</a:t>
            </a:r>
            <a:br>
              <a:rPr lang="pt-BR" altLang="ko-KR" sz="1100" dirty="0"/>
            </a:br>
            <a:r>
              <a:rPr lang="pt-BR" altLang="ko-KR" sz="1100" dirty="0"/>
              <a:t>{</a:t>
            </a:r>
            <a:br>
              <a:rPr lang="pt-BR" altLang="ko-KR" sz="1100" dirty="0"/>
            </a:br>
            <a:r>
              <a:rPr lang="pt-BR" altLang="ko-KR" sz="1100" dirty="0"/>
              <a:t>    return N * 2 - 1;</a:t>
            </a:r>
          </a:p>
          <a:p>
            <a:r>
              <a:rPr lang="pt-BR" altLang="ko-KR" sz="1100" dirty="0"/>
              <a:t>}</a:t>
            </a:r>
            <a:endParaRPr lang="ko-KR" altLang="en-US" sz="1100" dirty="0"/>
          </a:p>
        </p:txBody>
      </p:sp>
      <p:pic>
        <p:nvPicPr>
          <p:cNvPr id="3" name="그림 2" descr="라인, 도표, 그림이(가) 표시된 사진&#10;&#10;자동 생성된 설명">
            <a:extLst>
              <a:ext uri="{FF2B5EF4-FFF2-40B4-BE49-F238E27FC236}">
                <a16:creationId xmlns:a16="http://schemas.microsoft.com/office/drawing/2014/main" id="{B670CF07-0171-9C7F-58EE-77DDCD9D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4" y="4042909"/>
            <a:ext cx="2646829" cy="2060745"/>
          </a:xfrm>
          <a:prstGeom prst="rect">
            <a:avLst/>
          </a:prstGeom>
        </p:spPr>
      </p:pic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0C24048E-20B6-0A08-4BAC-E9521EA9885D}"/>
              </a:ext>
            </a:extLst>
          </p:cNvPr>
          <p:cNvSpPr/>
          <p:nvPr/>
        </p:nvSpPr>
        <p:spPr>
          <a:xfrm>
            <a:off x="4264769" y="5435896"/>
            <a:ext cx="3310965" cy="3077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93BC2B4F-66ED-716B-3A81-6E19596B3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723" y="2277531"/>
            <a:ext cx="755118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DX</a:t>
            </a:r>
            <a:r>
              <a:rPr lang="ko-KR" altLang="en-US" sz="1400" dirty="0">
                <a:latin typeface="Arial" panose="020B0604020202020204" pitchFamily="34" charset="0"/>
              </a:rPr>
              <a:t> 왼손 좌표계 기준으로 생각한다면 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X축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(1,0,0)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Tangent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(보통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Y축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(0,1,0)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Bitangent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(보통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기준의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Texture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저장한다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Z축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(0,0,1)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(표면 수직 방향)</a:t>
            </a:r>
          </a:p>
        </p:txBody>
      </p:sp>
    </p:spTree>
    <p:extLst>
      <p:ext uri="{BB962C8B-B14F-4D97-AF65-F5344CB8AC3E}">
        <p14:creationId xmlns:p14="http://schemas.microsoft.com/office/powerpoint/2010/main" val="246892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9A76F-D2A7-509D-24F4-F864F280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접선 공간</a:t>
            </a:r>
            <a:r>
              <a:rPr lang="en-US" altLang="ko-KR" dirty="0"/>
              <a:t> (Tangent Space)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17D73-7182-7836-0D53-4215F4848286}"/>
                  </a:ext>
                </a:extLst>
              </p:cNvPr>
              <p:cNvSpPr txBox="1"/>
              <p:nvPr/>
            </p:nvSpPr>
            <p:spPr>
              <a:xfrm>
                <a:off x="264695" y="1466949"/>
                <a:ext cx="8820650" cy="5201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ko-KR" altLang="en-US" sz="1600" dirty="0"/>
                  <a:t>접선 공간은 </a:t>
                </a:r>
                <a:r>
                  <a:rPr lang="ko-KR" altLang="en-US" sz="1600" b="1" dirty="0"/>
                  <a:t>메시 표면의 한 점에서 정의되는 지역 좌표계</a:t>
                </a:r>
                <a:r>
                  <a:rPr lang="en-US" altLang="ko-KR" sz="1600" b="1" dirty="0"/>
                  <a:t>(Local Coordinate System)</a:t>
                </a:r>
                <a:r>
                  <a:rPr lang="ko-KR" altLang="en-US" sz="1600" dirty="0"/>
                  <a:t> 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endParaRPr lang="en-US" altLang="ko-KR" sz="1600" dirty="0"/>
              </a:p>
              <a:p>
                <a:pPr>
                  <a:buNone/>
                </a:pPr>
                <a:r>
                  <a:rPr lang="ko-KR" altLang="en-US" sz="1400" dirty="0"/>
                  <a:t>이 좌표계는 </a:t>
                </a:r>
                <a:r>
                  <a:rPr lang="ko-KR" altLang="en-US" sz="1400" b="1" dirty="0"/>
                  <a:t>그 점의 기저 벡터 집합</a:t>
                </a:r>
                <a:r>
                  <a:rPr lang="ko-KR" altLang="en-US" sz="1400" dirty="0"/>
                  <a:t>으로 만들어지며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보통 다음 세 벡터로 구성된다</a:t>
                </a:r>
                <a:endParaRPr lang="en-US" altLang="ko-KR" sz="1400" dirty="0"/>
              </a:p>
              <a:p>
                <a:pPr>
                  <a:buFont typeface="+mj-lt"/>
                  <a:buAutoNum type="arabicPeriod"/>
                </a:pPr>
                <a:r>
                  <a:rPr lang="ko-KR" altLang="en-US" sz="1400" b="1" dirty="0"/>
                  <a:t>탄젠트</a:t>
                </a:r>
                <a:r>
                  <a:rPr lang="en-US" altLang="ko-KR" sz="1400" b="1" dirty="0"/>
                  <a:t>(Tangent, T) : </a:t>
                </a:r>
                <a:endParaRPr lang="ko-KR" altLang="en-US" sz="1400" dirty="0"/>
              </a:p>
              <a:p>
                <a:pPr lvl="1"/>
                <a:r>
                  <a:rPr lang="en-US" altLang="ko-KR" sz="1400" dirty="0"/>
                  <a:t>UV </a:t>
                </a:r>
                <a:r>
                  <a:rPr lang="ko-KR" altLang="en-US" sz="1400" dirty="0"/>
                  <a:t>좌표의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400" dirty="0"/>
                  <a:t>방향에 해당하는 표면 위의 접선 벡터</a:t>
                </a:r>
              </a:p>
              <a:p>
                <a:pPr>
                  <a:buFont typeface="+mj-lt"/>
                  <a:buAutoNum type="arabicPeriod"/>
                </a:pPr>
                <a:r>
                  <a:rPr lang="ko-KR" altLang="en-US" sz="1400" b="1" dirty="0" err="1"/>
                  <a:t>비탄젠트</a:t>
                </a:r>
                <a:r>
                  <a:rPr lang="en-US" altLang="ko-KR" sz="1400" b="1" dirty="0"/>
                  <a:t>(Bitangent or Binormal, B)</a:t>
                </a:r>
                <a:endParaRPr lang="ko-KR" altLang="en-US" sz="1400" dirty="0"/>
              </a:p>
              <a:p>
                <a:pPr lvl="1"/>
                <a:r>
                  <a:rPr lang="en-US" altLang="ko-KR" sz="1400" dirty="0"/>
                  <a:t>UV </a:t>
                </a:r>
                <a:r>
                  <a:rPr lang="ko-KR" altLang="en-US" sz="1400" dirty="0"/>
                  <a:t>좌표의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sz="1400" dirty="0"/>
                  <a:t>방향에 해당하는 표면 위의 또 다른 접선 벡터</a:t>
                </a:r>
              </a:p>
              <a:p>
                <a:pPr>
                  <a:buFont typeface="+mj-lt"/>
                  <a:buAutoNum type="arabicPeriod"/>
                </a:pPr>
                <a:r>
                  <a:rPr lang="ko-KR" altLang="en-US" sz="1400" b="1" dirty="0" err="1"/>
                  <a:t>노멀</a:t>
                </a:r>
                <a:r>
                  <a:rPr lang="en-US" altLang="ko-KR" sz="1400" b="1" dirty="0"/>
                  <a:t>(Normal, N)</a:t>
                </a:r>
                <a:endParaRPr lang="ko-KR" altLang="en-US" sz="1400" dirty="0"/>
              </a:p>
              <a:p>
                <a:pPr lvl="1"/>
                <a:r>
                  <a:rPr lang="ko-KR" altLang="en-US" sz="1400" dirty="0"/>
                  <a:t>표면에 수직인 벡터</a:t>
                </a:r>
              </a:p>
              <a:p>
                <a:pPr>
                  <a:buNone/>
                </a:pPr>
                <a:br>
                  <a:rPr lang="ko-KR" altLang="en-US" sz="1600" dirty="0"/>
                </a:br>
                <a:endParaRPr lang="ko-KR" altLang="en-US" sz="1600" dirty="0"/>
              </a:p>
              <a:p>
                <a:pPr>
                  <a:buNone/>
                </a:pP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기하학적 공간 정의</a:t>
                </a:r>
              </a:p>
              <a:p>
                <a:r>
                  <a:rPr lang="ko-KR" altLang="en-US" sz="1400" dirty="0"/>
                  <a:t>어떤 점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sz="1400" dirty="0"/>
                  <a:t>에서 곡면에 대해 가능한 모든 접선 벡터들이 모여 형성하는 </a:t>
                </a:r>
                <a:r>
                  <a:rPr lang="ko-KR" altLang="en-US" sz="1400" b="1" dirty="0"/>
                  <a:t>접평면</a:t>
                </a:r>
                <a:r>
                  <a:rPr lang="en-US" altLang="ko-KR" sz="1400" b="1" dirty="0"/>
                  <a:t>(Tangent Plane)</a:t>
                </a:r>
                <a:r>
                  <a:rPr lang="ko-KR" altLang="en-US" sz="1400" dirty="0"/>
                  <a:t> 위에</a:t>
                </a:r>
                <a:r>
                  <a:rPr lang="en-US" altLang="ko-KR" sz="1400" dirty="0"/>
                  <a:t>,</a:t>
                </a:r>
                <a:br>
                  <a:rPr lang="en-US" altLang="ko-KR" sz="1400" dirty="0"/>
                </a:br>
                <a:r>
                  <a:rPr lang="en-US" altLang="ko-KR" sz="1400" dirty="0"/>
                  <a:t>UV </a:t>
                </a:r>
                <a:r>
                  <a:rPr lang="ko-KR" altLang="en-US" sz="1400" dirty="0"/>
                  <a:t>좌표계를 기준으로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sz="1400" dirty="0"/>
                  <a:t>두 축을 정의한다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400" dirty="0"/>
                  <a:t>이 접평면에 </a:t>
                </a:r>
                <a:r>
                  <a:rPr lang="ko-KR" altLang="en-US" sz="1400" b="1" dirty="0"/>
                  <a:t>수직인 벡터 </a:t>
                </a:r>
                <a:r>
                  <a:rPr lang="en-US" altLang="ko-KR" sz="1400" b="1" dirty="0"/>
                  <a:t>N</a:t>
                </a:r>
                <a:r>
                  <a:rPr lang="ko-KR" altLang="en-US" sz="1400" dirty="0"/>
                  <a:t>을 포함하여 </a:t>
                </a:r>
                <a:r>
                  <a:rPr lang="en-US" altLang="ko-KR" sz="1400" dirty="0"/>
                  <a:t>3</a:t>
                </a:r>
                <a:r>
                  <a:rPr lang="ko-KR" altLang="en-US" sz="1400" dirty="0"/>
                  <a:t>차원 직교 기저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ko-KR" altLang="en-US" sz="1400" dirty="0"/>
                  <a:t>를 만든다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400" dirty="0"/>
                  <a:t>이 기저가 만드는 공간이 곧 </a:t>
                </a:r>
                <a:r>
                  <a:rPr lang="en-US" altLang="ko-KR" sz="1400" b="1" dirty="0"/>
                  <a:t>Tangent Space</a:t>
                </a:r>
                <a:r>
                  <a:rPr lang="ko-KR" altLang="en-US" sz="1400" dirty="0"/>
                  <a:t> 이다</a:t>
                </a:r>
                <a:r>
                  <a:rPr lang="en-US" altLang="ko-KR" sz="140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pPr>
                  <a:buNone/>
                </a:pPr>
                <a:r>
                  <a:rPr lang="ko-KR" altLang="en-US" sz="1400" b="1" dirty="0"/>
                  <a:t> 수학적 공간 정의</a:t>
                </a:r>
              </a:p>
              <a:p>
                <a:r>
                  <a:rPr lang="ko-KR" altLang="en-US" sz="1400" dirty="0"/>
                  <a:t>로컬 좌표계에서 정의된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1400" dirty="0"/>
                  <a:t>는</a:t>
                </a:r>
                <a:br>
                  <a:rPr lang="ko-KR" altLang="en-US" sz="1400" dirty="0"/>
                </a:br>
                <a:r>
                  <a:rPr lang="en-US" altLang="ko-KR" sz="1400" dirty="0"/>
                  <a:t>TBN </a:t>
                </a:r>
                <a:r>
                  <a:rPr lang="ko-KR" altLang="en-US" sz="1400" dirty="0"/>
                  <a:t>행렬을 통해 월드 공간으로 변환한다</a:t>
                </a:r>
                <a:r>
                  <a:rPr lang="en-US" altLang="ko-KR" sz="1400" dirty="0"/>
                  <a:t>.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ko-KR" altLang="en-US" sz="1400" i="1">
                              <a:latin typeface="Cambria Math" panose="02040503050406030204" pitchFamily="18" charset="0"/>
                            </a:rPr>
                            <m:t>  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nor/>
                            </m:rPr>
                            <a:rPr lang="ko-KR" altLang="en-US" sz="1400" i="1">
                              <a:latin typeface="Cambria Math" panose="02040503050406030204" pitchFamily="18" charset="0"/>
                            </a:rPr>
                            <m:t>  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ko-KR" altLang="en-US" sz="140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  <a:p>
                <a:pPr>
                  <a:buNone/>
                </a:pPr>
                <a:r>
                  <a:rPr lang="ko-KR" altLang="en-US" sz="1400" dirty="0"/>
                  <a:t>즉</a:t>
                </a:r>
                <a:r>
                  <a:rPr lang="en-US" altLang="ko-KR" sz="1400" dirty="0"/>
                  <a:t>, </a:t>
                </a:r>
                <a:r>
                  <a:rPr lang="en-US" altLang="ko-KR" sz="1400" b="1" dirty="0"/>
                  <a:t>TBN </a:t>
                </a:r>
                <a:r>
                  <a:rPr lang="ko-KR" altLang="en-US" sz="1400" b="1" dirty="0"/>
                  <a:t>행렬의 열벡터가 곧 </a:t>
                </a:r>
                <a:r>
                  <a:rPr lang="en-US" altLang="ko-KR" sz="1400" b="1" dirty="0"/>
                  <a:t>Tangent Space</a:t>
                </a:r>
                <a:r>
                  <a:rPr lang="ko-KR" altLang="en-US" sz="1400" b="1" dirty="0"/>
                  <a:t>의 기저 벡터들</a:t>
                </a:r>
                <a:r>
                  <a:rPr lang="ko-KR" altLang="en-US" sz="1400" dirty="0"/>
                  <a:t>이다</a:t>
                </a:r>
                <a:r>
                  <a:rPr lang="en-US" altLang="ko-KR" sz="140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17D73-7182-7836-0D53-4215F4848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5" y="1466949"/>
                <a:ext cx="8820650" cy="5201424"/>
              </a:xfrm>
              <a:prstGeom prst="rect">
                <a:avLst/>
              </a:prstGeom>
              <a:blipFill>
                <a:blip r:embed="rId2"/>
                <a:stretch>
                  <a:fillRect l="-346" t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D0AD2982-7AA1-A52C-67AA-530D85F4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0" y="1333697"/>
            <a:ext cx="4067654" cy="2402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7302D1-3508-B1DF-CD71-6B48DF370113}"/>
              </a:ext>
            </a:extLst>
          </p:cNvPr>
          <p:cNvSpPr txBox="1"/>
          <p:nvPr/>
        </p:nvSpPr>
        <p:spPr>
          <a:xfrm>
            <a:off x="8368088" y="3099339"/>
            <a:ext cx="31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삼각형의  </a:t>
            </a:r>
            <a:r>
              <a:rPr lang="en-US" altLang="ko-KR" sz="1200" dirty="0"/>
              <a:t>vertex local </a:t>
            </a:r>
            <a:r>
              <a:rPr lang="ko-KR" altLang="en-US" sz="1200" dirty="0"/>
              <a:t>포지션이</a:t>
            </a:r>
            <a:r>
              <a:rPr lang="en-US" altLang="ko-KR" sz="1200" dirty="0"/>
              <a:t> </a:t>
            </a:r>
            <a:r>
              <a:rPr lang="ko-KR" altLang="en-US" sz="1200" dirty="0"/>
              <a:t>다르듯</a:t>
            </a:r>
            <a:endParaRPr lang="en-US" altLang="ko-KR" sz="1200" dirty="0"/>
          </a:p>
          <a:p>
            <a:r>
              <a:rPr lang="en-US" altLang="ko-KR" sz="1200" dirty="0"/>
              <a:t>T,B,N vector</a:t>
            </a:r>
            <a:r>
              <a:rPr lang="ko-KR" altLang="en-US" sz="1200" dirty="0"/>
              <a:t>도 다르다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02FFA9-7565-EAA8-7550-E54B1D036678}"/>
              </a:ext>
            </a:extLst>
          </p:cNvPr>
          <p:cNvGrpSpPr/>
          <p:nvPr/>
        </p:nvGrpSpPr>
        <p:grpSpPr>
          <a:xfrm>
            <a:off x="8726995" y="4342748"/>
            <a:ext cx="3110916" cy="2472812"/>
            <a:chOff x="8684885" y="4020063"/>
            <a:chExt cx="3110916" cy="24728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3967B5-1C0B-4641-8E75-42ECECD1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4885" y="4020063"/>
              <a:ext cx="2818825" cy="225599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AFCA64C-5B6D-D1DF-9AAE-DE002D3BB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6723" y="4066674"/>
              <a:ext cx="1384835" cy="10813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7E7697-DC00-6EB1-0087-45FB2C045BD2}"/>
                </a:ext>
              </a:extLst>
            </p:cNvPr>
            <p:cNvSpPr txBox="1"/>
            <p:nvPr/>
          </p:nvSpPr>
          <p:spPr>
            <a:xfrm>
              <a:off x="8684885" y="6215876"/>
              <a:ext cx="3110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Tangent Space </a:t>
              </a:r>
              <a:r>
                <a:rPr lang="ko-KR" altLang="en-US" sz="1200" dirty="0"/>
                <a:t>지역 좌표계에서의 </a:t>
              </a:r>
              <a:r>
                <a:rPr lang="en-US" altLang="ko-KR" sz="1200" dirty="0"/>
                <a:t>Normal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73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C9752-0859-04E2-AA48-2B65EB99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26" y="373177"/>
            <a:ext cx="10515600" cy="1325563"/>
          </a:xfrm>
        </p:spPr>
        <p:txBody>
          <a:bodyPr/>
          <a:lstStyle/>
          <a:p>
            <a:r>
              <a:rPr lang="en-US" altLang="ko-KR" dirty="0"/>
              <a:t>World Space</a:t>
            </a:r>
            <a:r>
              <a:rPr lang="ko-KR" altLang="en-US" dirty="0"/>
              <a:t> 변환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CE3508-2C43-DF8E-D3C5-48D86EB71498}"/>
              </a:ext>
            </a:extLst>
          </p:cNvPr>
          <p:cNvGrpSpPr/>
          <p:nvPr/>
        </p:nvGrpSpPr>
        <p:grpSpPr>
          <a:xfrm>
            <a:off x="3107636" y="2791514"/>
            <a:ext cx="2284087" cy="2861368"/>
            <a:chOff x="5259292" y="3218268"/>
            <a:chExt cx="3006029" cy="3408257"/>
          </a:xfrm>
        </p:grpSpPr>
        <p:pic>
          <p:nvPicPr>
            <p:cNvPr id="4" name="Picture 6" descr="image">
              <a:extLst>
                <a:ext uri="{FF2B5EF4-FFF2-40B4-BE49-F238E27FC236}">
                  <a16:creationId xmlns:a16="http://schemas.microsoft.com/office/drawing/2014/main" id="{1B834D48-89D2-D5CF-FDF5-AC03A8A9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292" y="3218268"/>
              <a:ext cx="3006029" cy="255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61D77E-7FB8-171D-2B3D-6EDDF44EFEEA}"/>
                </a:ext>
              </a:extLst>
            </p:cNvPr>
            <p:cNvSpPr txBox="1"/>
            <p:nvPr/>
          </p:nvSpPr>
          <p:spPr>
            <a:xfrm>
              <a:off x="5809743" y="6026361"/>
              <a:ext cx="174438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물체 공간에서 다르게 </a:t>
              </a:r>
              <a:endPara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표현되는 각 접선 공간의</a:t>
              </a:r>
              <a:endPara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기저벡터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AB8AA-0471-2442-F97D-C8702F7EE71B}"/>
                  </a:ext>
                </a:extLst>
              </p:cNvPr>
              <p:cNvSpPr txBox="1"/>
              <p:nvPr/>
            </p:nvSpPr>
            <p:spPr>
              <a:xfrm>
                <a:off x="464414" y="1604212"/>
                <a:ext cx="11434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탄젠트 공간</a:t>
                </a:r>
                <a:r>
                  <a:rPr lang="ko-KR" altLang="en-US" sz="1800" dirty="0"/>
                  <a:t>에서 정의된 </a:t>
                </a:r>
                <a:r>
                  <a:rPr lang="ko-KR" altLang="en-US" sz="1800" dirty="0" err="1"/>
                  <a:t>노말</a:t>
                </a:r>
                <a:r>
                  <a:rPr lang="ko-KR" altLang="en-US" sz="1800" dirty="0"/>
                  <a:t>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sepChr m:val=","/>
                        <m:ctrlPr>
                          <a:rPr lang="ko-KR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TBN </a:t>
                </a:r>
                <a:r>
                  <a:rPr lang="ko-KR" altLang="en-US" dirty="0"/>
                  <a:t>월드 변환 </a:t>
                </a:r>
                <a:r>
                  <a:rPr lang="ko-KR" altLang="en-US" sz="1800" dirty="0"/>
                  <a:t>행렬을 통해 월드 공간으로 변환한다</a:t>
                </a:r>
                <a:r>
                  <a:rPr lang="en-US" altLang="ko-KR" sz="1800" dirty="0"/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AB8AA-0471-2442-F97D-C8702F7E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4" y="1604212"/>
                <a:ext cx="11434818" cy="369332"/>
              </a:xfrm>
              <a:prstGeom prst="rect">
                <a:avLst/>
              </a:prstGeom>
              <a:blipFill>
                <a:blip r:embed="rId3"/>
                <a:stretch>
                  <a:fillRect l="-42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689411-D1FB-05D9-6E77-407C63F0797A}"/>
              </a:ext>
            </a:extLst>
          </p:cNvPr>
          <p:cNvSpPr txBox="1"/>
          <p:nvPr/>
        </p:nvSpPr>
        <p:spPr>
          <a:xfrm>
            <a:off x="3525888" y="2209806"/>
            <a:ext cx="14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501-6637-D1E3-1075-FC48788126F1}"/>
              </a:ext>
            </a:extLst>
          </p:cNvPr>
          <p:cNvSpPr txBox="1"/>
          <p:nvPr/>
        </p:nvSpPr>
        <p:spPr>
          <a:xfrm>
            <a:off x="6187321" y="2218275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World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9BFF78-5096-DE87-8F99-7032DB1DD746}"/>
              </a:ext>
            </a:extLst>
          </p:cNvPr>
          <p:cNvGrpSpPr/>
          <p:nvPr/>
        </p:nvGrpSpPr>
        <p:grpSpPr>
          <a:xfrm>
            <a:off x="5645265" y="2787579"/>
            <a:ext cx="3204723" cy="2810270"/>
            <a:chOff x="4764860" y="3139055"/>
            <a:chExt cx="3744595" cy="3228690"/>
          </a:xfrm>
        </p:grpSpPr>
        <p:pic>
          <p:nvPicPr>
            <p:cNvPr id="12" name="Picture 6" descr="image">
              <a:extLst>
                <a:ext uri="{FF2B5EF4-FFF2-40B4-BE49-F238E27FC236}">
                  <a16:creationId xmlns:a16="http://schemas.microsoft.com/office/drawing/2014/main" id="{259FCB9C-4FC5-EF94-2294-C70F84767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153" y="3139055"/>
              <a:ext cx="3006029" cy="255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12D66-61FD-6241-50F6-B5B3DB658FB0}"/>
                </a:ext>
              </a:extLst>
            </p:cNvPr>
            <p:cNvSpPr txBox="1"/>
            <p:nvPr/>
          </p:nvSpPr>
          <p:spPr>
            <a:xfrm>
              <a:off x="4764860" y="5872703"/>
              <a:ext cx="3744595" cy="495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VertexShader</a:t>
              </a:r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에서 각 </a:t>
              </a:r>
              <a:r>
                <a:rPr lang="en-US" altLang="ko-KR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T,B,N</a:t>
              </a:r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에 월드행렬</a:t>
              </a:r>
              <a:r>
                <a:rPr lang="en-US" altLang="ko-KR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(3x3)</a:t>
              </a:r>
            </a:p>
            <a:p>
              <a:r>
                <a:rPr lang="ko-KR" alt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적용하여  월드공간에서의 벡터를 계산한다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CB4760-9D16-4056-5208-A48B47367B65}"/>
              </a:ext>
            </a:extLst>
          </p:cNvPr>
          <p:cNvSpPr txBox="1"/>
          <p:nvPr/>
        </p:nvSpPr>
        <p:spPr>
          <a:xfrm>
            <a:off x="6150706" y="5903893"/>
            <a:ext cx="1688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Tx,Ty,Tz,0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Bx,By,Bz,0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Nx,Ny,Nz,0</a:t>
            </a:r>
          </a:p>
          <a:p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0 ,0 ,0 ,1</a:t>
            </a:r>
            <a:endParaRPr lang="ko-KR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1E7C5-6965-FA47-A544-CF74C2C80E4A}"/>
              </a:ext>
            </a:extLst>
          </p:cNvPr>
          <p:cNvSpPr txBox="1"/>
          <p:nvPr/>
        </p:nvSpPr>
        <p:spPr>
          <a:xfrm>
            <a:off x="5935886" y="5636643"/>
            <a:ext cx="292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축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벡터로 표현한  월드 변환 행렬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A0650E-A5F4-7B63-C9B8-8D7191DF436C}"/>
                  </a:ext>
                </a:extLst>
              </p:cNvPr>
              <p:cNvSpPr txBox="1"/>
              <p:nvPr/>
            </p:nvSpPr>
            <p:spPr>
              <a:xfrm>
                <a:off x="9267440" y="3185640"/>
                <a:ext cx="21436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nor/>
                            </m:rPr>
                            <a:rPr lang="ko-KR" altLang="en-US" sz="1400" i="1">
                              <a:latin typeface="Cambria Math" panose="02040503050406030204" pitchFamily="18" charset="0"/>
                            </a:rPr>
                            <m:t>  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nor/>
                            </m:rPr>
                            <a:rPr lang="ko-KR" altLang="en-US" sz="1400" i="1">
                              <a:latin typeface="Cambria Math" panose="02040503050406030204" pitchFamily="18" charset="0"/>
                            </a:rPr>
                            <m:t>  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* </m:t>
                      </m:r>
                      <m:sSub>
                        <m:sSub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A0650E-A5F4-7B63-C9B8-8D7191DF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440" y="3185640"/>
                <a:ext cx="214367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EEE258-9991-73EC-5875-59C235A21A1B}"/>
                  </a:ext>
                </a:extLst>
              </p:cNvPr>
              <p:cNvSpPr txBox="1"/>
              <p:nvPr/>
            </p:nvSpPr>
            <p:spPr>
              <a:xfrm>
                <a:off x="9503124" y="4251357"/>
                <a:ext cx="26888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EEE258-9991-73EC-5875-59C235A21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124" y="4251357"/>
                <a:ext cx="2688876" cy="307777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CEDA2C-C24C-0A30-2D7F-F9F157D35CC8}"/>
                  </a:ext>
                </a:extLst>
              </p:cNvPr>
              <p:cNvSpPr txBox="1"/>
              <p:nvPr/>
            </p:nvSpPr>
            <p:spPr>
              <a:xfrm>
                <a:off x="9650169" y="3539591"/>
                <a:ext cx="1899190" cy="65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ko-KR" altLang="en-US" b="1" dirty="0"/>
                  <a:t> </a:t>
                </a:r>
                <a:r>
                  <a:rPr lang="en-US" altLang="ko-KR" dirty="0"/>
                  <a:t> </a:t>
                </a:r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nor/>
                          </m:rPr>
                          <a:rPr lang="ar-AE" altLang="ko-KR" sz="1400" b="0" i="1">
                            <a:latin typeface="Cambria Math" panose="02040503050406030204" pitchFamily="18" charset="0"/>
                          </a:rPr>
                          <m:t>  </m:t>
                        </m:r>
                        <m:r>
                          <a:rPr lang="ko-KR" altLang="ar-AE" sz="1400" b="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ar-AE" altLang="ko-KR" sz="1400" b="0" i="1">
                            <a:latin typeface="Cambria Math" panose="02040503050406030204" pitchFamily="18" charset="0"/>
                          </a:rPr>
                          <m:t>  </m:t>
                        </m:r>
                        <m:r>
                          <a:rPr lang="ko-KR" altLang="ar-AE" sz="1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altLang="ko-KR" sz="1400" b="0" i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ar-AE" altLang="ko-KR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ar-AE" altLang="ko-KR" sz="1400" b="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CEDA2C-C24C-0A30-2D7F-F9F157D3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169" y="3539591"/>
                <a:ext cx="1899190" cy="6510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B243A50-D3F8-0EBA-EF3C-25233609C188}"/>
              </a:ext>
            </a:extLst>
          </p:cNvPr>
          <p:cNvSpPr txBox="1"/>
          <p:nvPr/>
        </p:nvSpPr>
        <p:spPr>
          <a:xfrm>
            <a:off x="9129197" y="2831690"/>
            <a:ext cx="242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수학적 표현식</a:t>
            </a:r>
          </a:p>
        </p:txBody>
      </p:sp>
      <p:pic>
        <p:nvPicPr>
          <p:cNvPr id="24" name="그림 23" descr="라인, 도표, 그림이(가) 표시된 사진&#10;&#10;자동 생성된 설명">
            <a:extLst>
              <a:ext uri="{FF2B5EF4-FFF2-40B4-BE49-F238E27FC236}">
                <a16:creationId xmlns:a16="http://schemas.microsoft.com/office/drawing/2014/main" id="{15A17C94-CCB8-B705-F20B-74D702AB5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8" y="2917692"/>
            <a:ext cx="2379402" cy="18525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7F3F19-E2BE-DD1D-793C-23E88FB21C24}"/>
              </a:ext>
            </a:extLst>
          </p:cNvPr>
          <p:cNvSpPr txBox="1"/>
          <p:nvPr/>
        </p:nvSpPr>
        <p:spPr>
          <a:xfrm>
            <a:off x="422774" y="2209806"/>
            <a:ext cx="17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Tangent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31C74-1159-7932-5DA8-88FC7892E880}"/>
              </a:ext>
            </a:extLst>
          </p:cNvPr>
          <p:cNvSpPr txBox="1"/>
          <p:nvPr/>
        </p:nvSpPr>
        <p:spPr>
          <a:xfrm>
            <a:off x="99422" y="5173399"/>
            <a:ext cx="304520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dirty="0">
                <a:latin typeface="Arial" panose="020B0604020202020204" pitchFamily="34" charset="0"/>
              </a:rPr>
              <a:t>DX</a:t>
            </a:r>
            <a:r>
              <a:rPr lang="ko-KR" altLang="en-US" sz="1100" dirty="0">
                <a:latin typeface="Arial" panose="020B0604020202020204" pitchFamily="34" charset="0"/>
              </a:rPr>
              <a:t> 왼손 좌표계 기준으로 생각한다면  </a:t>
            </a:r>
            <a:endParaRPr kumimoji="0" lang="en-US" altLang="ko-K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X축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(1,0,0)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Tangent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(보통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Y축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(0,1,0)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Bitangent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(보통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Z축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(0,0,1)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방향 (표면 수직 방향)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latin typeface="Arial" panose="020B0604020202020204" pitchFamily="34" charset="0"/>
              </a:rPr>
              <a:t>기준의 </a:t>
            </a:r>
            <a:r>
              <a:rPr lang="en-US" altLang="ko-KR" sz="1100" dirty="0">
                <a:latin typeface="Arial" panose="020B0604020202020204" pitchFamily="34" charset="0"/>
              </a:rPr>
              <a:t>Normal </a:t>
            </a:r>
            <a:r>
              <a:rPr lang="ko-KR" altLang="en-US" sz="1100" dirty="0">
                <a:latin typeface="Arial" panose="020B0604020202020204" pitchFamily="34" charset="0"/>
              </a:rPr>
              <a:t>값</a:t>
            </a:r>
            <a:endParaRPr lang="ko-KR" altLang="ko-KR" sz="1100" dirty="0"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933DB1-9913-D5AB-0D54-4318CDA6A9C3}"/>
              </a:ext>
            </a:extLst>
          </p:cNvPr>
          <p:cNvCxnSpPr>
            <a:cxnSpLocks/>
          </p:cNvCxnSpPr>
          <p:nvPr/>
        </p:nvCxnSpPr>
        <p:spPr>
          <a:xfrm flipV="1">
            <a:off x="1412443" y="3205460"/>
            <a:ext cx="0" cy="1045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65F20D9-A6F8-39D6-FCEB-03882E991F2E}"/>
              </a:ext>
            </a:extLst>
          </p:cNvPr>
          <p:cNvCxnSpPr>
            <a:cxnSpLocks/>
          </p:cNvCxnSpPr>
          <p:nvPr/>
        </p:nvCxnSpPr>
        <p:spPr>
          <a:xfrm flipH="1">
            <a:off x="6054360" y="4215996"/>
            <a:ext cx="840472" cy="378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E0869A-D58E-8131-D569-337532A26C8A}"/>
              </a:ext>
            </a:extLst>
          </p:cNvPr>
          <p:cNvSpPr txBox="1"/>
          <p:nvPr/>
        </p:nvSpPr>
        <p:spPr>
          <a:xfrm>
            <a:off x="9081793" y="5142298"/>
            <a:ext cx="2622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PixelShader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에서 텍스처 샘플링 후에 </a:t>
            </a:r>
            <a:endParaRPr lang="en-US" altLang="ko-K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3x3 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회전 변환만 사용하여 변환한다</a:t>
            </a: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59554-CBC4-4986-725A-E5F23DDCD936}"/>
              </a:ext>
            </a:extLst>
          </p:cNvPr>
          <p:cNvSpPr txBox="1"/>
          <p:nvPr/>
        </p:nvSpPr>
        <p:spPr>
          <a:xfrm>
            <a:off x="8997791" y="2248526"/>
            <a:ext cx="296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Tangent-&gt;World </a:t>
            </a:r>
            <a:r>
              <a:rPr lang="ko-KR" altLang="en-US" dirty="0"/>
              <a:t>변환 적용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E29322-DA2D-ACF4-3FD7-05E0F15D9BE8}"/>
              </a:ext>
            </a:extLst>
          </p:cNvPr>
          <p:cNvGrpSpPr/>
          <p:nvPr/>
        </p:nvGrpSpPr>
        <p:grpSpPr>
          <a:xfrm>
            <a:off x="3574236" y="5754614"/>
            <a:ext cx="1502440" cy="1078584"/>
            <a:chOff x="8994606" y="3726430"/>
            <a:chExt cx="1926989" cy="141265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DC00FD3-F950-0FEF-D98A-3E70017A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4606" y="3726430"/>
              <a:ext cx="1926989" cy="141265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130E8-A4E7-E8B6-5197-F53686B19B3F}"/>
                </a:ext>
              </a:extLst>
            </p:cNvPr>
            <p:cNvSpPr txBox="1"/>
            <p:nvPr/>
          </p:nvSpPr>
          <p:spPr>
            <a:xfrm>
              <a:off x="9373779" y="4773803"/>
              <a:ext cx="1530052" cy="322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</a:rPr>
                <a:t>Vector3 Binormal</a:t>
              </a:r>
              <a:endParaRPr lang="ko-KR" alt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40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86B3-4A6B-944C-DAD2-DAA79748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큐브에 적용해보기</a:t>
            </a:r>
          </a:p>
        </p:txBody>
      </p:sp>
      <p:pic>
        <p:nvPicPr>
          <p:cNvPr id="12" name="Picture 6" descr="image">
            <a:extLst>
              <a:ext uri="{FF2B5EF4-FFF2-40B4-BE49-F238E27FC236}">
                <a16:creationId xmlns:a16="http://schemas.microsoft.com/office/drawing/2014/main" id="{8238247D-976D-82BC-B5BA-9C9C5345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98" y="2788532"/>
            <a:ext cx="2554034" cy="21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5670F1-E1FA-B63B-84D8-BB9E6FECE825}"/>
              </a:ext>
            </a:extLst>
          </p:cNvPr>
          <p:cNvSpPr/>
          <p:nvPr/>
        </p:nvSpPr>
        <p:spPr>
          <a:xfrm rot="21376159">
            <a:off x="456574" y="3274690"/>
            <a:ext cx="3006341" cy="1978975"/>
          </a:xfrm>
          <a:prstGeom prst="rect">
            <a:avLst/>
          </a:prstGeom>
          <a:noFill/>
          <a:scene3d>
            <a:camera prst="perspectiveHeroicExtremeLeftFacing">
              <a:rot lat="1685648" lon="2000004" rev="2140413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300861-6EE9-824E-42C0-9F850DD8DB95}"/>
              </a:ext>
            </a:extLst>
          </p:cNvPr>
          <p:cNvCxnSpPr>
            <a:cxnSpLocks/>
          </p:cNvCxnSpPr>
          <p:nvPr/>
        </p:nvCxnSpPr>
        <p:spPr>
          <a:xfrm flipV="1">
            <a:off x="973383" y="2588168"/>
            <a:ext cx="0" cy="3720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334EBC-5D92-9586-C280-515162E73843}"/>
              </a:ext>
            </a:extLst>
          </p:cNvPr>
          <p:cNvCxnSpPr>
            <a:cxnSpLocks/>
          </p:cNvCxnSpPr>
          <p:nvPr/>
        </p:nvCxnSpPr>
        <p:spPr>
          <a:xfrm>
            <a:off x="973383" y="2957561"/>
            <a:ext cx="403748" cy="381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B4C5DC-DDE8-D72D-452F-A8C63EFC4904}"/>
              </a:ext>
            </a:extLst>
          </p:cNvPr>
          <p:cNvCxnSpPr>
            <a:cxnSpLocks/>
          </p:cNvCxnSpPr>
          <p:nvPr/>
        </p:nvCxnSpPr>
        <p:spPr>
          <a:xfrm flipV="1">
            <a:off x="970802" y="2743556"/>
            <a:ext cx="328635" cy="2173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A02D6-E537-E9FF-77F3-1880D9BA19E8}"/>
              </a:ext>
            </a:extLst>
          </p:cNvPr>
          <p:cNvSpPr txBox="1"/>
          <p:nvPr/>
        </p:nvSpPr>
        <p:spPr>
          <a:xfrm>
            <a:off x="3712492" y="1848001"/>
            <a:ext cx="8476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면을 예로 설명한다면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① </a:t>
            </a:r>
            <a:r>
              <a:rPr lang="en-US" altLang="ko-KR" dirty="0"/>
              <a:t>vertex </a:t>
            </a:r>
            <a:r>
              <a:rPr lang="ko-KR" altLang="en-US" dirty="0"/>
              <a:t>정보에 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(1, 0, 0),B = (0,-1, 0),N = (0, 0,-1)</a:t>
            </a:r>
            <a:r>
              <a:rPr lang="ko-KR" altLang="en-US" dirty="0"/>
              <a:t> 설정한다</a:t>
            </a:r>
            <a:r>
              <a:rPr lang="en-US" altLang="ko-KR" dirty="0"/>
              <a:t>.  ( </a:t>
            </a:r>
            <a:r>
              <a:rPr lang="en-US" altLang="ko-KR" dirty="0" err="1"/>
              <a:t>Normal,Tangent</a:t>
            </a:r>
            <a:r>
              <a:rPr lang="ko-KR" altLang="en-US" dirty="0"/>
              <a:t>는 오브젝트 좌표계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② </a:t>
            </a:r>
            <a:r>
              <a:rPr lang="en-US" altLang="ko-KR" dirty="0" err="1"/>
              <a:t>VertexShader</a:t>
            </a:r>
            <a:r>
              <a:rPr lang="ko-KR" altLang="en-US" dirty="0"/>
              <a:t>에서 </a:t>
            </a:r>
            <a:r>
              <a:rPr lang="en-US" altLang="ko-KR" dirty="0"/>
              <a:t>Tangent </a:t>
            </a:r>
            <a:r>
              <a:rPr lang="ko-KR" altLang="en-US" dirty="0"/>
              <a:t>도 </a:t>
            </a:r>
            <a:r>
              <a:rPr lang="en-US" altLang="ko-KR" dirty="0"/>
              <a:t>Normal</a:t>
            </a:r>
            <a:r>
              <a:rPr lang="ko-KR" altLang="en-US" dirty="0"/>
              <a:t>처럼 월드 변환하여 </a:t>
            </a:r>
            <a:r>
              <a:rPr lang="en-US" altLang="ko-KR" dirty="0" err="1"/>
              <a:t>PixelShader</a:t>
            </a:r>
            <a:r>
              <a:rPr lang="ko-KR" altLang="en-US" dirty="0"/>
              <a:t>에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③ </a:t>
            </a:r>
            <a:r>
              <a:rPr lang="en-US" altLang="ko-KR" dirty="0" err="1"/>
              <a:t>PixelShader</a:t>
            </a:r>
            <a:r>
              <a:rPr lang="ko-KR" altLang="en-US" dirty="0"/>
              <a:t>에서는 </a:t>
            </a:r>
            <a:r>
              <a:rPr lang="en-US" altLang="ko-KR" dirty="0"/>
              <a:t>Vertex</a:t>
            </a:r>
            <a:r>
              <a:rPr lang="ko-KR" altLang="en-US" dirty="0"/>
              <a:t>의 </a:t>
            </a:r>
            <a:r>
              <a:rPr lang="en-US" altLang="ko-KR" dirty="0"/>
              <a:t>Normal </a:t>
            </a:r>
            <a:r>
              <a:rPr lang="ko-KR" altLang="en-US" dirty="0"/>
              <a:t>대신 샘플링한 접선공간의 </a:t>
            </a:r>
            <a:r>
              <a:rPr lang="en-US" altLang="ko-KR" dirty="0"/>
              <a:t>Normal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월드로 변환</a:t>
            </a:r>
            <a:r>
              <a:rPr lang="en-US" altLang="ko-KR" dirty="0"/>
              <a:t> </a:t>
            </a:r>
            <a:r>
              <a:rPr lang="ko-KR" altLang="en-US" dirty="0"/>
              <a:t>하여 </a:t>
            </a:r>
            <a:r>
              <a:rPr lang="ko-KR" altLang="en-US" dirty="0" err="1"/>
              <a:t>라이팅</a:t>
            </a:r>
            <a:r>
              <a:rPr lang="ko-KR" altLang="en-US" dirty="0"/>
              <a:t> 계산에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sz="1400" dirty="0"/>
              <a:t>* </a:t>
            </a:r>
            <a:r>
              <a:rPr lang="ko-KR" altLang="en-US" sz="1400" dirty="0"/>
              <a:t>월드공간으로 이동시킨 기저벡터</a:t>
            </a:r>
            <a:r>
              <a:rPr lang="en-US" altLang="ko-KR" sz="1400" dirty="0"/>
              <a:t>(</a:t>
            </a:r>
            <a:r>
              <a:rPr lang="ko-KR" altLang="en-US" sz="1400" dirty="0"/>
              <a:t> </a:t>
            </a:r>
            <a:r>
              <a:rPr lang="en-US" altLang="ko-KR" sz="1400" dirty="0" err="1"/>
              <a:t>Tangent,BiTangent,Normal</a:t>
            </a:r>
            <a:r>
              <a:rPr lang="en-US" altLang="ko-KR" sz="1400" dirty="0"/>
              <a:t> )</a:t>
            </a:r>
            <a:r>
              <a:rPr lang="ko-KR" altLang="en-US" sz="1400" dirty="0"/>
              <a:t>을 사용하여 월드변환 행렬을 만든다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B78DC7-4F32-E47A-8E2A-CB1C689A64FD}"/>
              </a:ext>
            </a:extLst>
          </p:cNvPr>
          <p:cNvSpPr/>
          <p:nvPr/>
        </p:nvSpPr>
        <p:spPr>
          <a:xfrm rot="21376159">
            <a:off x="1846766" y="3900875"/>
            <a:ext cx="840536" cy="791751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perspectiveHeroicExtremeLeftFacing">
              <a:rot lat="1685648" lon="2000004" rev="2140413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A6B0F-1BC5-B76F-2DB2-8B18257A6979}"/>
              </a:ext>
            </a:extLst>
          </p:cNvPr>
          <p:cNvSpPr txBox="1"/>
          <p:nvPr/>
        </p:nvSpPr>
        <p:spPr>
          <a:xfrm>
            <a:off x="631454" y="2304070"/>
            <a:ext cx="1087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DX</a:t>
            </a:r>
            <a:r>
              <a:rPr lang="ko-KR" altLang="en-US" sz="1100" dirty="0">
                <a:solidFill>
                  <a:srgbClr val="00B050"/>
                </a:solidFill>
              </a:rPr>
              <a:t>좌표계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4CD1C-4647-14A4-27B3-0D6CA1003012}"/>
              </a:ext>
            </a:extLst>
          </p:cNvPr>
          <p:cNvSpPr txBox="1"/>
          <p:nvPr/>
        </p:nvSpPr>
        <p:spPr>
          <a:xfrm>
            <a:off x="1575676" y="5137522"/>
            <a:ext cx="492443" cy="27699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3CCB2-24CD-3C5D-6643-DB0B24A4B0B9}"/>
              </a:ext>
            </a:extLst>
          </p:cNvPr>
          <p:cNvSpPr txBox="1"/>
          <p:nvPr/>
        </p:nvSpPr>
        <p:spPr>
          <a:xfrm>
            <a:off x="376554" y="4508087"/>
            <a:ext cx="136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(1, 0,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(0,-1, 0)</a:t>
            </a:r>
          </a:p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(0, 0,-1)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29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7B636-671F-7A0B-2AEE-90FAE5C9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노말맵</a:t>
            </a:r>
            <a:r>
              <a:rPr lang="ko-KR" altLang="en-US" dirty="0"/>
              <a:t> 적용 전 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3E2803-802C-2DC6-58F0-9ABF2620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2" y="1535952"/>
            <a:ext cx="4796454" cy="47006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3914C8-719D-4F3A-04C3-635FF5A1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24" y="1535952"/>
            <a:ext cx="4796454" cy="4686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121A7-16F2-2660-E6F3-9B0119B2530F}"/>
              </a:ext>
            </a:extLst>
          </p:cNvPr>
          <p:cNvSpPr txBox="1"/>
          <p:nvPr/>
        </p:nvSpPr>
        <p:spPr>
          <a:xfrm>
            <a:off x="1374588" y="638884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블린</a:t>
            </a:r>
            <a:r>
              <a:rPr lang="ko-KR" altLang="en-US" dirty="0"/>
              <a:t> 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1F6A-BB2C-2E12-D0C1-D291653BA45C}"/>
              </a:ext>
            </a:extLst>
          </p:cNvPr>
          <p:cNvSpPr txBox="1"/>
          <p:nvPr/>
        </p:nvSpPr>
        <p:spPr>
          <a:xfrm>
            <a:off x="6780304" y="6373345"/>
            <a:ext cx="425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en-US" altLang="ko-KR" dirty="0"/>
              <a:t>+ </a:t>
            </a:r>
            <a:r>
              <a:rPr lang="en-US" altLang="ko-KR" dirty="0" err="1"/>
              <a:t>NormalMap</a:t>
            </a:r>
            <a:r>
              <a:rPr lang="en-US" altLang="ko-KR" dirty="0"/>
              <a:t> (</a:t>
            </a:r>
            <a:r>
              <a:rPr lang="ko-KR" altLang="en-US" dirty="0"/>
              <a:t>실행파일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63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85290-C3D6-F749-0FEE-EF7ED61A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3DB8F-25D7-AC0A-4832-02B2D6055C75}"/>
              </a:ext>
            </a:extLst>
          </p:cNvPr>
          <p:cNvSpPr txBox="1"/>
          <p:nvPr/>
        </p:nvSpPr>
        <p:spPr>
          <a:xfrm>
            <a:off x="205321" y="1547387"/>
            <a:ext cx="120828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Vertex Format</a:t>
            </a:r>
            <a:r>
              <a:rPr lang="ko-KR" altLang="en-US" dirty="0"/>
              <a:t>을 </a:t>
            </a:r>
            <a:r>
              <a:rPr lang="en-US" altLang="ko-KR" dirty="0"/>
              <a:t>3D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텍스처좌표</a:t>
            </a:r>
            <a:r>
              <a:rPr lang="en-US" altLang="ko-KR" dirty="0"/>
              <a:t>,T B N </a:t>
            </a:r>
            <a:r>
              <a:rPr lang="ko-KR" altLang="en-US" dirty="0"/>
              <a:t>벡터 로</a:t>
            </a:r>
            <a:r>
              <a:rPr lang="en-US" altLang="ko-KR" dirty="0"/>
              <a:t> </a:t>
            </a:r>
            <a:r>
              <a:rPr lang="ko-KR" altLang="en-US" dirty="0"/>
              <a:t>구성합니다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Normal Texture</a:t>
            </a:r>
            <a:r>
              <a:rPr lang="ko-KR" altLang="en-US" dirty="0"/>
              <a:t>를 </a:t>
            </a:r>
            <a:r>
              <a:rPr lang="en-US" altLang="ko-KR" dirty="0" err="1"/>
              <a:t>PixelShader</a:t>
            </a:r>
            <a:r>
              <a:rPr lang="ko-KR" altLang="en-US" dirty="0"/>
              <a:t>에서 사용할 수 있도록 </a:t>
            </a:r>
            <a:r>
              <a:rPr lang="en-US" altLang="ko-KR" dirty="0"/>
              <a:t>C++</a:t>
            </a:r>
            <a:r>
              <a:rPr lang="ko-KR" altLang="en-US" dirty="0"/>
              <a:t>에</a:t>
            </a:r>
            <a:r>
              <a:rPr lang="en-US" altLang="ko-KR" dirty="0"/>
              <a:t> SRV ,</a:t>
            </a:r>
            <a:r>
              <a:rPr lang="ko-KR" altLang="en-US" dirty="0"/>
              <a:t> </a:t>
            </a:r>
            <a:r>
              <a:rPr lang="en-US" altLang="ko-KR" dirty="0"/>
              <a:t>HLSL</a:t>
            </a:r>
            <a:r>
              <a:rPr lang="ko-KR" altLang="en-US" dirty="0"/>
              <a:t>에 </a:t>
            </a:r>
            <a:r>
              <a:rPr lang="en-US" altLang="ko-KR" sz="1800" dirty="0">
                <a:latin typeface="Cascadia Mono" panose="020B0609020000020004" pitchFamily="49" charset="0"/>
              </a:rPr>
              <a:t>Texture2D </a:t>
            </a:r>
            <a:r>
              <a:rPr lang="ko-KR" altLang="en-US" sz="1800" dirty="0">
                <a:latin typeface="Cascadia Mono" panose="020B0609020000020004" pitchFamily="49" charset="0"/>
              </a:rPr>
              <a:t>를 추가합니다</a:t>
            </a:r>
            <a:r>
              <a:rPr lang="en-US" altLang="ko-KR" sz="1800" dirty="0">
                <a:latin typeface="Cascadia Mono" panose="020B0609020000020004" pitchFamily="49" charset="0"/>
              </a:rPr>
              <a:t>.</a:t>
            </a:r>
          </a:p>
          <a:p>
            <a:r>
              <a:rPr lang="en-US" altLang="ko-KR" dirty="0"/>
              <a:t>3. Diffuse Texture, Normal Texture </a:t>
            </a:r>
            <a:r>
              <a:rPr lang="ko-KR" altLang="en-US" dirty="0"/>
              <a:t>를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추가 </a:t>
            </a:r>
            <a:r>
              <a:rPr lang="en-US" altLang="ko-KR" dirty="0"/>
              <a:t>Specular Texture</a:t>
            </a:r>
            <a:r>
              <a:rPr lang="ko-KR" altLang="en-US" dirty="0"/>
              <a:t>를 </a:t>
            </a:r>
            <a:r>
              <a:rPr lang="en-US" altLang="ko-KR" dirty="0" err="1"/>
              <a:t>PixelShader</a:t>
            </a:r>
            <a:r>
              <a:rPr lang="ko-KR" altLang="en-US" dirty="0"/>
              <a:t>에서 사용할 수 있도록 </a:t>
            </a:r>
            <a:r>
              <a:rPr lang="en-US" altLang="ko-KR" dirty="0"/>
              <a:t>C++</a:t>
            </a:r>
            <a:r>
              <a:rPr lang="ko-KR" altLang="en-US" dirty="0"/>
              <a:t>에</a:t>
            </a:r>
            <a:r>
              <a:rPr lang="en-US" altLang="ko-KR" dirty="0"/>
              <a:t> SRV ,</a:t>
            </a:r>
            <a:r>
              <a:rPr lang="ko-KR" altLang="en-US" dirty="0"/>
              <a:t> </a:t>
            </a:r>
            <a:r>
              <a:rPr lang="en-US" altLang="ko-KR" dirty="0"/>
              <a:t>HLSL</a:t>
            </a:r>
            <a:r>
              <a:rPr lang="ko-KR" altLang="en-US" dirty="0"/>
              <a:t>에 </a:t>
            </a:r>
            <a:r>
              <a:rPr lang="en-US" altLang="ko-KR" sz="1800" dirty="0">
                <a:latin typeface="Cascadia Mono" panose="020B0609020000020004" pitchFamily="49" charset="0"/>
              </a:rPr>
              <a:t>Texture2D </a:t>
            </a:r>
            <a:r>
              <a:rPr lang="ko-KR" altLang="en-US" sz="1800" dirty="0">
                <a:latin typeface="Cascadia Mono" panose="020B0609020000020004" pitchFamily="49" charset="0"/>
              </a:rPr>
              <a:t>를 추가합니다</a:t>
            </a:r>
            <a:r>
              <a:rPr lang="en-US" altLang="ko-KR" sz="1800" dirty="0">
                <a:latin typeface="Cascadia Mono" panose="020B0609020000020004" pitchFamily="49" charset="0"/>
              </a:rPr>
              <a:t>.</a:t>
            </a:r>
          </a:p>
          <a:p>
            <a:r>
              <a:rPr lang="en-US" altLang="ko-KR" dirty="0"/>
              <a:t>5. Specular Texture </a:t>
            </a:r>
            <a:r>
              <a:rPr lang="ko-KR" altLang="en-US" dirty="0"/>
              <a:t>를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560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10532</TotalTime>
  <Words>863</Words>
  <Application>Microsoft Office PowerPoint</Application>
  <PresentationFormat>와이드스크린</PresentationFormat>
  <Paragraphs>106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Cambria Math</vt:lpstr>
      <vt:lpstr>Cascadia Mono</vt:lpstr>
      <vt:lpstr>Courier New</vt:lpstr>
      <vt:lpstr>Office 테마</vt:lpstr>
      <vt:lpstr>Direct3D11 프로그래밍</vt:lpstr>
      <vt:lpstr>학습목표</vt:lpstr>
      <vt:lpstr>High Polygon</vt:lpstr>
      <vt:lpstr>Normal Texture</vt:lpstr>
      <vt:lpstr>접선 공간 (Tangent Space)</vt:lpstr>
      <vt:lpstr>World Space 변환</vt:lpstr>
      <vt:lpstr>큐브에 적용해보기</vt:lpstr>
      <vt:lpstr>노말맵 적용 전 후 </vt:lpstr>
      <vt:lpstr>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1535</cp:revision>
  <dcterms:created xsi:type="dcterms:W3CDTF">2023-08-01T07:18:03Z</dcterms:created>
  <dcterms:modified xsi:type="dcterms:W3CDTF">2025-09-28T12:20:36Z</dcterms:modified>
</cp:coreProperties>
</file>